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1" r:id="rId6"/>
    <p:sldId id="283" r:id="rId7"/>
    <p:sldId id="279" r:id="rId8"/>
    <p:sldId id="278" r:id="rId9"/>
    <p:sldId id="303" r:id="rId10"/>
    <p:sldId id="300" r:id="rId11"/>
    <p:sldId id="280" r:id="rId12"/>
    <p:sldId id="292" r:id="rId13"/>
    <p:sldId id="309" r:id="rId14"/>
    <p:sldId id="310" r:id="rId15"/>
    <p:sldId id="311" r:id="rId16"/>
    <p:sldId id="312" r:id="rId17"/>
    <p:sldId id="286" r:id="rId18"/>
    <p:sldId id="308" r:id="rId19"/>
    <p:sldId id="301" r:id="rId20"/>
    <p:sldId id="302" r:id="rId21"/>
    <p:sldId id="307" r:id="rId22"/>
    <p:sldId id="263" r:id="rId23"/>
    <p:sldId id="281" r:id="rId24"/>
    <p:sldId id="282" r:id="rId25"/>
    <p:sldId id="275" r:id="rId26"/>
    <p:sldId id="274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343" autoAdjust="0"/>
  </p:normalViewPr>
  <p:slideViewPr>
    <p:cSldViewPr snapToGrid="0">
      <p:cViewPr varScale="1">
        <p:scale>
          <a:sx n="101" d="100"/>
          <a:sy n="101" d="100"/>
        </p:scale>
        <p:origin x="126" y="330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10/01/2019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InputId</a:t>
            </a:r>
            <a:r>
              <a:rPr lang="en-US" baseline="0" dirty="0" smtClean="0"/>
              <a:t> is what the app recognizes the element by, it’s ‘name’ within the code</a:t>
            </a:r>
          </a:p>
          <a:p>
            <a:r>
              <a:rPr lang="en-US" baseline="0" dirty="0" smtClean="0"/>
              <a:t>The label is what is displayed on the app and this is optional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98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1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shinyapps.io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shinyapps.io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iny.rstudio.com/gallery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288485" cy="477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inputs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</a:t>
            </a:r>
            <a:r>
              <a:rPr lang="en-US" sz="2800" b="1" dirty="0" smtClean="0">
                <a:solidFill>
                  <a:schemeClr val="tx1"/>
                </a:solidFill>
              </a:rPr>
              <a:t>Input()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 </a:t>
            </a:r>
            <a:r>
              <a:rPr lang="en-US" sz="2400" dirty="0" err="1" smtClean="0"/>
              <a:t>numeric</a:t>
            </a:r>
            <a:r>
              <a:rPr lang="en-US" sz="2400" b="1" dirty="0" err="1" smtClean="0">
                <a:solidFill>
                  <a:srgbClr val="FF0000"/>
                </a:solidFill>
              </a:rPr>
              <a:t>Input</a:t>
            </a:r>
            <a:r>
              <a:rPr lang="en-US" sz="2400" dirty="0" smtClean="0"/>
              <a:t>( </a:t>
            </a:r>
            <a:r>
              <a:rPr lang="en-US" sz="2400" dirty="0" err="1" smtClean="0"/>
              <a:t>inputId</a:t>
            </a:r>
            <a:r>
              <a:rPr lang="en-US" sz="2400" dirty="0" smtClean="0"/>
              <a:t> = ‘n’, label = ‘Sample Size’, value = 25)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outputs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</a:t>
            </a:r>
            <a:r>
              <a:rPr lang="en-US" sz="2800" b="1" dirty="0" smtClean="0">
                <a:solidFill>
                  <a:schemeClr val="tx1"/>
                </a:solidFill>
              </a:rPr>
              <a:t>Output()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</a:t>
            </a:r>
            <a:r>
              <a:rPr lang="en-US" sz="2400" dirty="0" err="1" smtClean="0"/>
              <a:t>plot</a:t>
            </a:r>
            <a:r>
              <a:rPr lang="en-US" sz="2400" b="1" dirty="0" err="1" smtClean="0">
                <a:solidFill>
                  <a:srgbClr val="FF0000"/>
                </a:solidFill>
              </a:rPr>
              <a:t>Output</a:t>
            </a:r>
            <a:r>
              <a:rPr lang="en-US" sz="2400" dirty="0" smtClean="0"/>
              <a:t>( </a:t>
            </a:r>
            <a:r>
              <a:rPr lang="en-US" sz="2400" dirty="0" err="1" smtClean="0"/>
              <a:t>outputId</a:t>
            </a:r>
            <a:r>
              <a:rPr lang="en-US" sz="2400" dirty="0" smtClean="0"/>
              <a:t> = ‘histogram’)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94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6314" y="1384662"/>
            <a:ext cx="11288485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Tell the server how to render outputs in R by;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outputs with </a:t>
            </a:r>
            <a:r>
              <a:rPr lang="en-US" sz="2400" b="1" dirty="0" smtClean="0"/>
              <a:t>output$</a:t>
            </a:r>
            <a:r>
              <a:rPr lang="en-US" sz="2400" dirty="0" smtClean="0"/>
              <a:t>&lt;</a:t>
            </a:r>
            <a:r>
              <a:rPr lang="en-US" sz="2400" dirty="0" err="1" smtClean="0"/>
              <a:t>outputId</a:t>
            </a:r>
            <a:r>
              <a:rPr lang="en-US" sz="2400" dirty="0"/>
              <a:t> </a:t>
            </a:r>
            <a:r>
              <a:rPr lang="en-US" sz="2400" dirty="0" smtClean="0"/>
              <a:t>/ name&gt;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e.g. </a:t>
            </a:r>
            <a:r>
              <a:rPr lang="en-US" dirty="0" err="1" smtClean="0"/>
              <a:t>output$histogram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inputs with </a:t>
            </a:r>
            <a:r>
              <a:rPr lang="en-US" sz="2400" b="1" dirty="0" smtClean="0"/>
              <a:t>input$</a:t>
            </a:r>
            <a:r>
              <a:rPr lang="en-US" sz="2400" dirty="0" smtClean="0"/>
              <a:t>&lt;</a:t>
            </a:r>
            <a:r>
              <a:rPr lang="en-US" sz="2400" dirty="0" err="1"/>
              <a:t>inputId</a:t>
            </a:r>
            <a:r>
              <a:rPr lang="en-US" sz="2400" dirty="0"/>
              <a:t> / </a:t>
            </a:r>
            <a:r>
              <a:rPr lang="en-US" sz="2400" dirty="0" smtClean="0"/>
              <a:t>name&gt;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input$n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Wrap this inside a </a:t>
            </a:r>
            <a:r>
              <a:rPr lang="en-US" sz="2400" b="1" dirty="0" smtClean="0"/>
              <a:t>render*() </a:t>
            </a:r>
            <a:r>
              <a:rPr lang="en-US" sz="2400" dirty="0" smtClean="0"/>
              <a:t>function before saving to output.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/>
              <a:t>e.g. </a:t>
            </a:r>
            <a:r>
              <a:rPr lang="en-US" b="1" dirty="0" err="1" smtClean="0">
                <a:solidFill>
                  <a:srgbClr val="00B050"/>
                </a:solidFill>
              </a:rPr>
              <a:t>output$</a:t>
            </a:r>
            <a:r>
              <a:rPr lang="en-US" dirty="0" err="1" smtClean="0"/>
              <a:t>histogram</a:t>
            </a:r>
            <a:r>
              <a:rPr lang="en-US" dirty="0" smtClean="0"/>
              <a:t> &lt;- </a:t>
            </a:r>
            <a:r>
              <a:rPr lang="en-US" b="1" dirty="0" err="1" smtClean="0">
                <a:solidFill>
                  <a:srgbClr val="00B050"/>
                </a:solidFill>
              </a:rPr>
              <a:t>renderPlot</a:t>
            </a:r>
            <a:r>
              <a:rPr lang="en-US" dirty="0" smtClean="0"/>
              <a:t>({ </a:t>
            </a:r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rnorm</a:t>
            </a:r>
            <a:r>
              <a:rPr lang="en-US" dirty="0" smtClean="0"/>
              <a:t>( </a:t>
            </a:r>
            <a:r>
              <a:rPr lang="en-US" b="1" dirty="0" err="1" smtClean="0">
                <a:solidFill>
                  <a:srgbClr val="00B050"/>
                </a:solidFill>
              </a:rPr>
              <a:t>input$</a:t>
            </a:r>
            <a:r>
              <a:rPr lang="en-US" dirty="0" err="1" smtClean="0"/>
              <a:t>n</a:t>
            </a:r>
            <a:r>
              <a:rPr lang="en-US" b="1" dirty="0"/>
              <a:t> </a:t>
            </a:r>
            <a:r>
              <a:rPr lang="en-US" dirty="0" smtClean="0"/>
              <a:t>)) })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3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14"/>
          <a:stretch/>
        </p:blipFill>
        <p:spPr>
          <a:xfrm>
            <a:off x="2172107" y="1091146"/>
            <a:ext cx="7332927" cy="54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6314" y="1410789"/>
            <a:ext cx="108421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library(shiny)</a:t>
            </a:r>
          </a:p>
          <a:p>
            <a:endParaRPr lang="en-US" sz="2400" dirty="0"/>
          </a:p>
          <a:p>
            <a:r>
              <a:rPr lang="en-US" sz="2400" dirty="0" err="1"/>
              <a:t>ui</a:t>
            </a:r>
            <a:r>
              <a:rPr lang="en-US" sz="2400" dirty="0"/>
              <a:t>&lt;-</a:t>
            </a:r>
            <a:r>
              <a:rPr lang="en-US" sz="2400" dirty="0" err="1"/>
              <a:t>fluidPage</a:t>
            </a:r>
            <a:r>
              <a:rPr lang="en-US" sz="2400" dirty="0"/>
              <a:t>(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numeric</a:t>
            </a:r>
            <a:r>
              <a:rPr lang="en-US" sz="2400" dirty="0" err="1">
                <a:solidFill>
                  <a:srgbClr val="FF0000"/>
                </a:solidFill>
              </a:rPr>
              <a:t>Input</a:t>
            </a:r>
            <a:r>
              <a:rPr lang="en-US" sz="2400" dirty="0"/>
              <a:t>( </a:t>
            </a:r>
            <a:r>
              <a:rPr lang="en-US" sz="2400" dirty="0" err="1"/>
              <a:t>inputId</a:t>
            </a:r>
            <a:r>
              <a:rPr lang="en-US" sz="2400" dirty="0"/>
              <a:t> = 'n', label = 'Sample Size', value = 25),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plot</a:t>
            </a:r>
            <a:r>
              <a:rPr lang="en-US" sz="2400" dirty="0" err="1">
                <a:solidFill>
                  <a:srgbClr val="FF0000"/>
                </a:solidFill>
              </a:rPr>
              <a:t>Output</a:t>
            </a:r>
            <a:r>
              <a:rPr lang="en-US" sz="2400" dirty="0"/>
              <a:t>( </a:t>
            </a:r>
            <a:r>
              <a:rPr lang="en-US" sz="2400" dirty="0" err="1"/>
              <a:t>outputId</a:t>
            </a:r>
            <a:r>
              <a:rPr lang="en-US" sz="2400" dirty="0"/>
              <a:t> = 'histogram')</a:t>
            </a:r>
          </a:p>
          <a:p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server&lt;-function(input, output){</a:t>
            </a:r>
          </a:p>
          <a:p>
            <a:r>
              <a:rPr lang="en-US" sz="2400" dirty="0"/>
              <a:t>  </a:t>
            </a:r>
            <a:r>
              <a:rPr lang="en-US" sz="2400" dirty="0" err="1">
                <a:solidFill>
                  <a:srgbClr val="00B050"/>
                </a:solidFill>
              </a:rPr>
              <a:t>output$</a:t>
            </a:r>
            <a:r>
              <a:rPr lang="en-US" sz="2400" dirty="0" err="1"/>
              <a:t>histogram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00B050"/>
                </a:solidFill>
              </a:rPr>
              <a:t>render</a:t>
            </a:r>
            <a:r>
              <a:rPr lang="en-US" sz="2400" dirty="0" err="1"/>
              <a:t>Plot</a:t>
            </a:r>
            <a:r>
              <a:rPr lang="en-US" sz="2400" dirty="0"/>
              <a:t>({ </a:t>
            </a:r>
            <a:r>
              <a:rPr lang="en-US" sz="2400" dirty="0" err="1"/>
              <a:t>hist</a:t>
            </a:r>
            <a:r>
              <a:rPr lang="en-US" sz="2400" dirty="0"/>
              <a:t>(</a:t>
            </a:r>
            <a:r>
              <a:rPr lang="en-US" sz="2400" dirty="0" err="1"/>
              <a:t>rnorm</a:t>
            </a:r>
            <a:r>
              <a:rPr lang="en-US" sz="2400" dirty="0"/>
              <a:t>( </a:t>
            </a:r>
            <a:r>
              <a:rPr lang="en-US" sz="2400" dirty="0" err="1">
                <a:solidFill>
                  <a:srgbClr val="00B050"/>
                </a:solidFill>
              </a:rPr>
              <a:t>input$</a:t>
            </a:r>
            <a:r>
              <a:rPr lang="en-US" sz="2400" dirty="0" err="1"/>
              <a:t>n</a:t>
            </a:r>
            <a:r>
              <a:rPr lang="en-US" sz="2400" dirty="0"/>
              <a:t> )) })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 err="1"/>
              <a:t>shinyApp</a:t>
            </a:r>
            <a:r>
              <a:rPr lang="en-US" sz="2400" dirty="0"/>
              <a:t>(</a:t>
            </a:r>
            <a:r>
              <a:rPr lang="en-US" sz="2400" dirty="0" err="1"/>
              <a:t>ui,server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8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Examples 1-6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 smtClean="0"/>
              <a:t>Examples - </a:t>
            </a:r>
            <a:r>
              <a:rPr lang="en-US" dirty="0">
                <a:solidFill>
                  <a:schemeClr val="accent3"/>
                </a:solidFill>
              </a:rPr>
              <a:t>Built </a:t>
            </a:r>
            <a:r>
              <a:rPr lang="en-US" dirty="0" smtClean="0">
                <a:solidFill>
                  <a:schemeClr val="accent3"/>
                </a:solidFill>
              </a:rPr>
              <a:t>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5229" y="1240710"/>
            <a:ext cx="10254342" cy="518307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1616584" y="1240710"/>
            <a:ext cx="8611632" cy="51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84663"/>
            <a:ext cx="8030935" cy="477009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 scripts</a:t>
            </a:r>
          </a:p>
          <a:p>
            <a:r>
              <a:rPr lang="en-US" dirty="0"/>
              <a:t>This is the </a:t>
            </a:r>
            <a:r>
              <a:rPr lang="en-US" b="1" dirty="0"/>
              <a:t>simplest way to share an app</a:t>
            </a:r>
            <a:r>
              <a:rPr lang="en-US" dirty="0"/>
              <a:t>, but it works only if your users have R on their own computer (and know how to use it). </a:t>
            </a:r>
          </a:p>
          <a:p>
            <a:r>
              <a:rPr lang="en-US" dirty="0" smtClean="0"/>
              <a:t>Users </a:t>
            </a:r>
            <a:r>
              <a:rPr lang="en-US" dirty="0"/>
              <a:t>can use these scripts to launch the app from their own R session, just like you’ve been launching the apps so far in this tutorial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a copy of your </a:t>
            </a:r>
            <a:r>
              <a:rPr lang="en-US" dirty="0" err="1" smtClean="0"/>
              <a:t>app.R</a:t>
            </a:r>
            <a:r>
              <a:rPr lang="en-US" dirty="0" smtClean="0"/>
              <a:t> file, as well as any supplemental materials used in your app (e.g. the ‘www’ folder etc.)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93" y="4290751"/>
            <a:ext cx="9839244" cy="23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4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page</a:t>
            </a:r>
          </a:p>
          <a:p>
            <a:r>
              <a:rPr lang="en-US" dirty="0"/>
              <a:t>This is definitely the most user friendly way to share a Shiny app. Your users can navigate to your app through the internet with a web browser. They will find your app fully rendered, up to date, and ready to </a:t>
            </a:r>
            <a:r>
              <a:rPr lang="en-US" dirty="0" smtClean="0"/>
              <a:t>go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offers 4 ways to host your Shiny app as a web page;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 action="ppaction://hlinkfile"/>
              </a:rPr>
              <a:t>shinyapps.io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 </a:t>
            </a:r>
            <a:r>
              <a:rPr lang="en-US" sz="1600" dirty="0" smtClean="0"/>
              <a:t>Pro*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/>
              <a:t>RStudio</a:t>
            </a:r>
            <a:r>
              <a:rPr lang="en-US" sz="1600" dirty="0"/>
              <a:t> </a:t>
            </a:r>
            <a:r>
              <a:rPr lang="en-US" sz="1600" dirty="0" smtClean="0"/>
              <a:t>Connect*</a:t>
            </a:r>
          </a:p>
          <a:p>
            <a:pPr marL="457200" lvl="1" indent="0">
              <a:buNone/>
            </a:pPr>
            <a:r>
              <a:rPr lang="en-US" sz="1800" dirty="0" smtClean="0"/>
              <a:t>*for closer control, larger volumes and requires purchase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Shinyapps.io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7795" y="1362001"/>
            <a:ext cx="8151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free or professional account at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shinyapps.io</a:t>
            </a:r>
            <a:r>
              <a:rPr lang="en-US" dirty="0" smtClean="0"/>
              <a:t> 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the </a:t>
            </a:r>
            <a:r>
              <a:rPr lang="en-US" b="1" dirty="0"/>
              <a:t>Publish</a:t>
            </a:r>
            <a:r>
              <a:rPr lang="en-US" dirty="0"/>
              <a:t> icon in the </a:t>
            </a:r>
            <a:r>
              <a:rPr lang="en-US" dirty="0" err="1"/>
              <a:t>RStudio</a:t>
            </a:r>
            <a:r>
              <a:rPr lang="en-US" dirty="0"/>
              <a:t> IDE (&gt;=0.99) </a:t>
            </a:r>
            <a:r>
              <a:rPr lang="en-US" dirty="0" smtClean="0"/>
              <a:t>or </a:t>
            </a:r>
            <a:r>
              <a:rPr lang="en-US" dirty="0"/>
              <a:t>run:  </a:t>
            </a:r>
            <a:r>
              <a:rPr lang="en-US" b="1" dirty="0" err="1"/>
              <a:t>rsconnect</a:t>
            </a:r>
            <a:r>
              <a:rPr lang="en-US" b="1" dirty="0"/>
              <a:t>::</a:t>
            </a:r>
            <a:r>
              <a:rPr lang="en-US" b="1" dirty="0" err="1"/>
              <a:t>deployApp</a:t>
            </a:r>
            <a:r>
              <a:rPr lang="en-US" dirty="0"/>
              <a:t>("&lt;path to directory&gt;")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29" y="3264824"/>
            <a:ext cx="8598898" cy="34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</a:t>
            </a:r>
            <a:r>
              <a:rPr lang="en-US" dirty="0" smtClean="0"/>
              <a:t>Widgets, basic apps and how to share them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 smtClean="0"/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489655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51213" y="3543016"/>
            <a:ext cx="2820761" cy="334508"/>
          </a:xfrm>
        </p:spPr>
        <p:txBody>
          <a:bodyPr/>
          <a:lstStyle/>
          <a:p>
            <a:r>
              <a:rPr lang="en-US" dirty="0" smtClean="0"/>
              <a:t>Multiple tabs and complex </a:t>
            </a:r>
            <a:r>
              <a:rPr lang="en-US" dirty="0" err="1" smtClean="0"/>
              <a:t>ui</a:t>
            </a:r>
            <a:r>
              <a:rPr lang="en-US" dirty="0" smtClean="0"/>
              <a:t> structure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635999" y="3600587"/>
            <a:ext cx="2820761" cy="334508"/>
          </a:xfrm>
        </p:spPr>
        <p:txBody>
          <a:bodyPr/>
          <a:lstStyle/>
          <a:p>
            <a:r>
              <a:rPr lang="en-US" dirty="0"/>
              <a:t>Interactive plots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8635999" y="4757842"/>
            <a:ext cx="3122022" cy="471661"/>
          </a:xfrm>
        </p:spPr>
        <p:txBody>
          <a:bodyPr/>
          <a:lstStyle/>
          <a:p>
            <a:r>
              <a:rPr lang="en-US" dirty="0" smtClean="0"/>
              <a:t>Full </a:t>
            </a:r>
            <a:r>
              <a:rPr lang="en-US" dirty="0" err="1"/>
              <a:t>p</a:t>
            </a:r>
            <a:r>
              <a:rPr lang="en-US" dirty="0" err="1" smtClean="0"/>
              <a:t>lotly</a:t>
            </a:r>
            <a:r>
              <a:rPr lang="en-US" dirty="0" smtClean="0"/>
              <a:t> explanation in session 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666428" y="36005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Pop-up </a:t>
            </a:r>
            <a:r>
              <a:rPr lang="en-US" dirty="0" smtClean="0">
                <a:solidFill>
                  <a:schemeClr val="accent3"/>
                </a:solidFill>
              </a:rPr>
              <a:t>message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666428" y="4092825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showModal</a:t>
            </a:r>
            <a:r>
              <a:rPr lang="en-US" dirty="0" smtClean="0"/>
              <a:t>(</a:t>
            </a:r>
            <a:r>
              <a:rPr lang="en-US" dirty="0" err="1" smtClean="0"/>
              <a:t>modalDialog</a:t>
            </a:r>
            <a:r>
              <a:rPr lang="en-US" dirty="0" smtClean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title </a:t>
            </a:r>
            <a:r>
              <a:rPr lang="en-US" dirty="0"/>
              <a:t>= "Please note",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"This app is best viewed using Google Chrome",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</a:t>
            </a:r>
            <a:r>
              <a:rPr lang="en-US" dirty="0" err="1"/>
              <a:t>modalButton</a:t>
            </a:r>
            <a:r>
              <a:rPr lang="en-US" dirty="0"/>
              <a:t>("OK"),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smtClean="0"/>
              <a:t>))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24796" y="4757843"/>
            <a:ext cx="3122022" cy="471661"/>
          </a:xfrm>
        </p:spPr>
        <p:txBody>
          <a:bodyPr/>
          <a:lstStyle/>
          <a:p>
            <a:r>
              <a:rPr lang="en-US" dirty="0" smtClean="0"/>
              <a:t>Explore more in layout section – Session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/>
          <a:lstStyle/>
          <a:p>
            <a:r>
              <a:rPr lang="en-US" dirty="0" smtClean="0"/>
              <a:t>Reactive filters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35998" y="3802064"/>
            <a:ext cx="2820761" cy="334508"/>
          </a:xfrm>
        </p:spPr>
        <p:txBody>
          <a:bodyPr/>
          <a:lstStyle/>
          <a:p>
            <a:r>
              <a:rPr lang="en-US" dirty="0" smtClean="0"/>
              <a:t>Reactive content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/>
          <a:lstStyle/>
          <a:p>
            <a:r>
              <a:rPr lang="en-US" dirty="0" smtClean="0"/>
              <a:t>Selecting Stock different dropdown options based on species selected</a:t>
            </a:r>
          </a:p>
          <a:p>
            <a:r>
              <a:rPr lang="en-US" dirty="0" err="1" smtClean="0"/>
              <a:t>renderUI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r>
              <a:rPr lang="en-US" dirty="0" smtClean="0"/>
              <a:t>Multiple tabs – session 2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/>
          <a:lstStyle/>
          <a:p>
            <a:r>
              <a:rPr lang="en-US" dirty="0" err="1" smtClean="0"/>
              <a:t>renderUI</a:t>
            </a:r>
            <a:r>
              <a:rPr lang="en-US" dirty="0" smtClean="0"/>
              <a:t> – session 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50569"/>
          <a:stretch/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489269" y="3802065"/>
            <a:ext cx="2820761" cy="334508"/>
          </a:xfrm>
        </p:spPr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r>
              <a:rPr lang="en-US" dirty="0" smtClean="0"/>
              <a:t> - UI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/>
              <a:t>output$map</a:t>
            </a:r>
            <a:r>
              <a:rPr lang="en-US" dirty="0"/>
              <a:t> &lt;- </a:t>
            </a:r>
            <a:r>
              <a:rPr lang="en-US" b="1" dirty="0" err="1"/>
              <a:t>renderLeaflet</a:t>
            </a:r>
            <a:r>
              <a:rPr lang="en-US" dirty="0"/>
              <a:t>({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leaflet()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 err="1"/>
              <a:t>providers$Esri.OceanBasemap</a:t>
            </a:r>
            <a:r>
              <a:rPr lang="en-US" dirty="0"/>
              <a:t>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setView</a:t>
            </a:r>
            <a:r>
              <a:rPr lang="en-US" dirty="0"/>
              <a:t>(</a:t>
            </a:r>
            <a:r>
              <a:rPr lang="en-US" dirty="0" err="1"/>
              <a:t>lng</a:t>
            </a:r>
            <a:r>
              <a:rPr lang="en-US" dirty="0"/>
              <a:t> = -8.2124, </a:t>
            </a:r>
            <a:r>
              <a:rPr lang="en-US" dirty="0" err="1"/>
              <a:t>lat</a:t>
            </a:r>
            <a:r>
              <a:rPr lang="en-US" dirty="0"/>
              <a:t> = 53.2734, zoom = 6)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})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294553" y="4294303"/>
            <a:ext cx="3213462" cy="269432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observeEvent</a:t>
            </a:r>
            <a:r>
              <a:rPr lang="en-US" dirty="0" smtClean="0"/>
              <a:t>(input$modal1</a:t>
            </a:r>
            <a:r>
              <a:rPr lang="en-US" dirty="0"/>
              <a:t>,{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showModal</a:t>
            </a:r>
            <a:r>
              <a:rPr lang="en-US" dirty="0"/>
              <a:t>(</a:t>
            </a:r>
            <a:r>
              <a:rPr lang="en-US" b="1" dirty="0" err="1"/>
              <a:t>modalDialog</a:t>
            </a:r>
            <a:r>
              <a:rPr lang="en-US" dirty="0"/>
              <a:t>(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dirty="0" err="1" smtClean="0"/>
              <a:t>tags$iframe</a:t>
            </a:r>
            <a:r>
              <a:rPr lang="en-US" dirty="0" smtClean="0"/>
              <a:t>(style</a:t>
            </a:r>
            <a:r>
              <a:rPr lang="en-US" dirty="0"/>
              <a:t>="height:800px; width:100%; scrolling=yes",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 </a:t>
            </a:r>
            <a:r>
              <a:rPr lang="en-US" dirty="0" err="1"/>
              <a:t>src</a:t>
            </a:r>
            <a:r>
              <a:rPr lang="en-US" dirty="0" smtClean="0"/>
              <a:t>=“</a:t>
            </a:r>
            <a:r>
              <a:rPr lang="en-US" dirty="0" err="1"/>
              <a:t>m</a:t>
            </a:r>
            <a:r>
              <a:rPr lang="en-US" dirty="0" err="1" smtClean="0"/>
              <a:t>yfile</a:t>
            </a:r>
            <a:r>
              <a:rPr lang="en-US" dirty="0" smtClean="0"/>
              <a:t>"),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title= </a:t>
            </a:r>
            <a:r>
              <a:rPr lang="en-US" dirty="0" smtClean="0"/>
              <a:t>“title",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NULL))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})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803397" y="4294303"/>
            <a:ext cx="4269783" cy="149689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 err="1" smtClean="0"/>
              <a:t>dashboardPage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dashboardHeader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dashboardSidebar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dashboardBody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 smtClean="0"/>
              <a:t>fluidPage</a:t>
            </a:r>
            <a:r>
              <a:rPr lang="en-US" dirty="0" smtClean="0"/>
              <a:t>(</a:t>
            </a:r>
            <a:r>
              <a:rPr lang="en-US" dirty="0" err="1" smtClean="0"/>
              <a:t>fluidRow</a:t>
            </a:r>
            <a:r>
              <a:rPr lang="en-US" dirty="0" smtClean="0"/>
              <a:t>(</a:t>
            </a:r>
            <a:r>
              <a:rPr lang="en-US" b="1" dirty="0" err="1" smtClean="0"/>
              <a:t>valueBoxOutput</a:t>
            </a:r>
            <a:r>
              <a:rPr lang="en-US" dirty="0"/>
              <a:t>("box1"),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("box2"),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("box3")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),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36914" y="3789776"/>
            <a:ext cx="3203305" cy="334508"/>
          </a:xfrm>
        </p:spPr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7484" y="3789776"/>
            <a:ext cx="2820761" cy="334508"/>
          </a:xfrm>
        </p:spPr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56133" y="4282014"/>
            <a:ext cx="4464953" cy="188442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leafletOutput</a:t>
            </a:r>
            <a:r>
              <a:rPr lang="en-US" sz="1600" b="1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= "map", width = "100%", height = "100%"),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absolutePanel</a:t>
            </a:r>
            <a:r>
              <a:rPr lang="en-US" sz="1600" dirty="0"/>
              <a:t>(id = "controls", class = "panel panel-default", style = 'overflow-y:scroll;max-height:575px;', fixed = FALSE, </a:t>
            </a:r>
            <a:r>
              <a:rPr lang="en-US" sz="1600" dirty="0" err="1"/>
              <a:t>draggable</a:t>
            </a:r>
            <a:r>
              <a:rPr lang="en-US" sz="1600" dirty="0"/>
              <a:t> = FALSE, …)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716" r="-175" b="66428"/>
          <a:stretch/>
        </p:blipFill>
        <p:spPr>
          <a:xfrm>
            <a:off x="1" y="1188719"/>
            <a:ext cx="12204052" cy="2103120"/>
          </a:xfrm>
        </p:spPr>
      </p:pic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249886" y="4198510"/>
            <a:ext cx="3762103" cy="149689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 smtClean="0"/>
              <a:t>downloadHandler</a:t>
            </a:r>
            <a:r>
              <a:rPr lang="en-US" sz="1600" dirty="0" smtClean="0"/>
              <a:t>(…)</a:t>
            </a:r>
            <a:endParaRPr lang="en-US" sz="1600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Creates filename and writes content of file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downloadButton</a:t>
            </a:r>
            <a:r>
              <a:rPr lang="en-US" sz="1600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= "dl", label = "Download Map")</a:t>
            </a:r>
          </a:p>
        </p:txBody>
      </p:sp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dirty="0"/>
              <a:t>Layout options</a:t>
            </a:r>
          </a:p>
          <a:p>
            <a:pPr lvl="1"/>
            <a:r>
              <a:rPr lang="en-US" dirty="0"/>
              <a:t>Themes &amp; dashboards</a:t>
            </a:r>
          </a:p>
          <a:p>
            <a:pPr lvl="1"/>
            <a:r>
              <a:rPr lang="en-US" dirty="0"/>
              <a:t>HTML </a:t>
            </a:r>
            <a:r>
              <a:rPr lang="en-US" dirty="0" smtClean="0"/>
              <a:t>formatting</a:t>
            </a:r>
          </a:p>
          <a:p>
            <a:pPr lvl="1"/>
            <a:r>
              <a:rPr lang="en-US" dirty="0" smtClean="0"/>
              <a:t>Adding links, images, PDFs </a:t>
            </a:r>
            <a:endParaRPr lang="en-US" dirty="0"/>
          </a:p>
          <a:p>
            <a:pPr lvl="1"/>
            <a:r>
              <a:rPr lang="en-US" dirty="0"/>
              <a:t>Mapping with Leaflet</a:t>
            </a:r>
          </a:p>
          <a:p>
            <a:pPr lvl="1"/>
            <a:r>
              <a:rPr lang="en-US" dirty="0"/>
              <a:t>Plots with </a:t>
            </a:r>
            <a:r>
              <a:rPr lang="en-US" dirty="0" err="1"/>
              <a:t>plotly</a:t>
            </a:r>
            <a:r>
              <a:rPr lang="en-US" dirty="0"/>
              <a:t> and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/>
              <a:t>Tables with </a:t>
            </a:r>
            <a:r>
              <a:rPr lang="en-US" dirty="0" err="1"/>
              <a:t>Datatable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Widget examples</a:t>
            </a:r>
          </a:p>
          <a:p>
            <a:pPr lvl="1"/>
            <a:r>
              <a:rPr lang="en-US" dirty="0" smtClean="0"/>
              <a:t>6 basic apps</a:t>
            </a:r>
          </a:p>
          <a:p>
            <a:pPr lvl="1"/>
            <a:r>
              <a:rPr lang="en-US" dirty="0" smtClean="0"/>
              <a:t>Sharing apps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Interesting </a:t>
            </a:r>
            <a:r>
              <a:rPr lang="en-US" dirty="0"/>
              <a:t>f</a:t>
            </a:r>
            <a:r>
              <a:rPr lang="en-US" dirty="0" smtClean="0"/>
              <a:t>unctionalities</a:t>
            </a:r>
            <a:endParaRPr lang="en-US" dirty="0"/>
          </a:p>
        </p:txBody>
      </p:sp>
      <p:pic>
        <p:nvPicPr>
          <p:cNvPr id="4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6986451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 R </a:t>
            </a:r>
            <a:r>
              <a:rPr lang="en-US" dirty="0"/>
              <a:t>package that makes it easy to build </a:t>
            </a:r>
            <a:r>
              <a:rPr lang="en-US" b="1" dirty="0"/>
              <a:t>interactive web applications </a:t>
            </a:r>
            <a:r>
              <a:rPr lang="en-US" dirty="0"/>
              <a:t>(apps) straight from </a:t>
            </a:r>
            <a:r>
              <a:rPr lang="en-US" dirty="0" smtClean="0"/>
              <a:t>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Combines the </a:t>
            </a:r>
            <a:r>
              <a:rPr lang="en-US" b="1" dirty="0" smtClean="0"/>
              <a:t>computational power of R </a:t>
            </a:r>
            <a:r>
              <a:rPr lang="en-US" dirty="0" smtClean="0"/>
              <a:t>with the interactivity of the modern web.</a:t>
            </a:r>
          </a:p>
          <a:p>
            <a:r>
              <a:rPr lang="en-US" dirty="0" smtClean="0"/>
              <a:t>Can host standalone apps on a webpage, embed them into R markdown documents or build dashboards</a:t>
            </a:r>
          </a:p>
          <a:p>
            <a:r>
              <a:rPr lang="en-US" dirty="0" smtClean="0"/>
              <a:t>Extend your shiny apps with</a:t>
            </a:r>
          </a:p>
          <a:p>
            <a:pPr lvl="1"/>
            <a:r>
              <a:rPr lang="en-US" dirty="0" smtClean="0"/>
              <a:t>CSS themes</a:t>
            </a:r>
          </a:p>
          <a:p>
            <a:pPr lvl="1"/>
            <a:r>
              <a:rPr lang="en-US" dirty="0" smtClean="0"/>
              <a:t>Html widgets</a:t>
            </a:r>
          </a:p>
          <a:p>
            <a:pPr lvl="1"/>
            <a:r>
              <a:rPr lang="en-US" dirty="0" smtClean="0"/>
              <a:t>JavaScript actions</a:t>
            </a:r>
          </a:p>
        </p:txBody>
      </p: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- options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2784"/>
          <a:stretch/>
        </p:blipFill>
        <p:spPr>
          <a:xfrm>
            <a:off x="756211" y="1234838"/>
            <a:ext cx="10554391" cy="50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405698"/>
            <a:ext cx="11174186" cy="590931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3974" y="2887662"/>
            <a:ext cx="1997182" cy="1563834"/>
            <a:chOff x="3029917" y="3166163"/>
            <a:chExt cx="1852047" cy="1119146"/>
          </a:xfrm>
        </p:grpSpPr>
        <p:sp>
          <p:nvSpPr>
            <p:cNvPr id="5" name="Rounded Rectangle 4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53903" y="3223480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423891" y="1357618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23891" y="2950639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23891" y="4543664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4332" y="3198242"/>
            <a:ext cx="200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1171" y="4883313"/>
            <a:ext cx="219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shinyApp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ui,server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 flipV="1">
            <a:off x="3331156" y="1866546"/>
            <a:ext cx="1092735" cy="1562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>
          <a:xfrm>
            <a:off x="3331156" y="3429075"/>
            <a:ext cx="1092735" cy="16235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25213" y="1499713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25213" y="3092736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25213" y="4685759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3"/>
            <a:endCxn id="10" idx="1"/>
          </p:cNvCxnSpPr>
          <p:nvPr/>
        </p:nvCxnSpPr>
        <p:spPr>
          <a:xfrm>
            <a:off x="3331156" y="3429075"/>
            <a:ext cx="111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 Template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446" y="1959430"/>
            <a:ext cx="5695405" cy="419317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571500" y="2243911"/>
            <a:ext cx="5126433" cy="347472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720114" y="2086819"/>
            <a:ext cx="4900386" cy="419317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Load required packages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Construct the layout and structure (more options in session 2)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A function with instructions on how to build and rebuild the R objects displayed in the </a:t>
            </a:r>
            <a:r>
              <a:rPr lang="en-US" sz="1600" dirty="0" err="1" smtClean="0"/>
              <a:t>ui</a:t>
            </a:r>
            <a:endParaRPr lang="en-US" sz="16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Function combining the two sections  into a functioning app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83371" y="1372393"/>
            <a:ext cx="5642792" cy="51083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Widgets need;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</a:t>
            </a:r>
            <a:r>
              <a:rPr lang="en-US" sz="1800" b="1" dirty="0" smtClean="0"/>
              <a:t>name</a:t>
            </a:r>
            <a:r>
              <a:rPr lang="en-US" sz="1800" dirty="0" smtClean="0"/>
              <a:t> for the widget. The user will not see this name but you can use it to access the widgets value and create reactive elements based on it. This is the </a:t>
            </a:r>
            <a:r>
              <a:rPr lang="en-US" sz="1800" dirty="0" err="1" smtClean="0"/>
              <a:t>inputId</a:t>
            </a:r>
            <a:r>
              <a:rPr lang="en-US" sz="1800" dirty="0" smtClean="0"/>
              <a:t> or </a:t>
            </a:r>
            <a:r>
              <a:rPr lang="en-US" sz="1800" dirty="0" err="1" smtClean="0"/>
              <a:t>outputId</a:t>
            </a:r>
            <a:endParaRPr lang="en-US" sz="1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</a:t>
            </a:r>
            <a:r>
              <a:rPr lang="en-US" sz="1800" b="1" dirty="0" smtClean="0"/>
              <a:t>label</a:t>
            </a:r>
            <a:r>
              <a:rPr lang="en-US" sz="1800" dirty="0" smtClean="0"/>
              <a:t>. This should be a character string and will appear with the widget in your app. it can be an empty string “”.</a:t>
            </a:r>
          </a:p>
          <a:p>
            <a:pPr marL="0" indent="0">
              <a:buNone/>
            </a:pPr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3" y="1540595"/>
            <a:ext cx="5795218" cy="426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07" y="5299803"/>
            <a:ext cx="5882466" cy="391121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2352451" y="645907"/>
            <a:ext cx="7862704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3"/>
                </a:solidFill>
              </a:rPr>
              <a:t>Visible app element </a:t>
            </a:r>
            <a:r>
              <a:rPr lang="en-US" sz="2000" b="1" dirty="0" smtClean="0">
                <a:solidFill>
                  <a:schemeClr val="accent3"/>
                </a:solidFill>
              </a:rPr>
              <a:t>that your user can interact with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1058</Words>
  <Application>Microsoft Office PowerPoint</Application>
  <PresentationFormat>Widescreen</PresentationFormat>
  <Paragraphs>174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Office Theme</vt:lpstr>
      <vt:lpstr>Shiny</vt:lpstr>
      <vt:lpstr>Outline </vt:lpstr>
      <vt:lpstr>Session 1</vt:lpstr>
      <vt:lpstr>Shiny!</vt:lpstr>
      <vt:lpstr>Shiny</vt:lpstr>
      <vt:lpstr>Shiny - options</vt:lpstr>
      <vt:lpstr>Structure</vt:lpstr>
      <vt:lpstr>Basic App Template</vt:lpstr>
      <vt:lpstr>Widgets</vt:lpstr>
      <vt:lpstr>ui</vt:lpstr>
      <vt:lpstr>server</vt:lpstr>
      <vt:lpstr>Result</vt:lpstr>
      <vt:lpstr>Full code</vt:lpstr>
      <vt:lpstr>Now you…</vt:lpstr>
      <vt:lpstr>Examples - Built in</vt:lpstr>
      <vt:lpstr>Sharing your apps</vt:lpstr>
      <vt:lpstr>Sharing your apps</vt:lpstr>
      <vt:lpstr>Shinyapps.io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2019-01-10T09:13:44Z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